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5" r:id="rId7"/>
    <p:sldId id="266" r:id="rId8"/>
    <p:sldId id="267" r:id="rId9"/>
    <p:sldId id="261" r:id="rId10"/>
    <p:sldId id="262" r:id="rId11"/>
    <p:sldId id="264" r:id="rId12"/>
    <p:sldId id="26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48"/>
    <p:restoredTop sz="96327"/>
  </p:normalViewPr>
  <p:slideViewPr>
    <p:cSldViewPr snapToGrid="0" snapToObjects="1">
      <p:cViewPr varScale="1">
        <p:scale>
          <a:sx n="128" d="100"/>
          <a:sy n="128" d="100"/>
        </p:scale>
        <p:origin x="24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6/10/21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64748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6/10/21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8939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6/10/21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30300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6/10/21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61076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6/10/21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12388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6/10/21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2722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6/10/21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93638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6/10/21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2212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6/10/21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06351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6/10/21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37073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6/10/21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3444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ED291B17-9318-49DB-B28B-6E5994AE9581}" type="datetime1">
              <a:rPr lang="en-US" smtClean="0"/>
              <a:t>6/10/21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9344092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lnSpc>
          <a:spcPct val="90000"/>
        </a:lnSpc>
        <a:spcBef>
          <a:spcPct val="0"/>
        </a:spcBef>
        <a:buNone/>
        <a:defRPr sz="44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eia.gov/dnav/pet/pet_pri_gnd_dcus_nus_m.htm" TargetMode="External"/><Relationship Id="rId7" Type="http://schemas.openxmlformats.org/officeDocument/2006/relationships/hyperlink" Target="https://en.wikipedia.org/wiki/World_oil_market_chronology_from_2003#2004_to_2008:_rising_costs_of_oil" TargetMode="External"/><Relationship Id="rId2" Type="http://schemas.openxmlformats.org/officeDocument/2006/relationships/hyperlink" Target="https://data.world/eia-wind/us-retail-gasoline-prices" TargetMode="External"/><Relationship Id="rId1" Type="http://schemas.openxmlformats.org/officeDocument/2006/relationships/slideLayout" Target="../slideLayouts/slideLayout2.xml"/><Relationship Id="rId6" Type="http://schemas.openxmlformats.org/officeDocument/2006/relationships/hyperlink" Target="http://thedailyviz.com/2012/03/17/visualizing-gas-prices-by-state-income-and-time/" TargetMode="External"/><Relationship Id="rId5" Type="http://schemas.openxmlformats.org/officeDocument/2006/relationships/hyperlink" Target="https://data.bls.gov/timeseries/APU000074714" TargetMode="External"/><Relationship Id="rId4" Type="http://schemas.openxmlformats.org/officeDocument/2006/relationships/hyperlink" Target="https://www.quandl.com/api/v3/datasets/OPEC/ORB.js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ata.world/eia-wind/us-retail-gasoline-price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Video 12">
            <a:extLst>
              <a:ext uri="{FF2B5EF4-FFF2-40B4-BE49-F238E27FC236}">
                <a16:creationId xmlns:a16="http://schemas.microsoft.com/office/drawing/2014/main" id="{050C588F-6216-42E6-ADB2-B838166B39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4" name="Rectangle 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2">
                  <a:alpha val="0"/>
                </a:schemeClr>
              </a:gs>
              <a:gs pos="50000">
                <a:schemeClr val="tx2">
                  <a:alpha val="35000"/>
                </a:schemeClr>
              </a:gs>
              <a:gs pos="100000">
                <a:schemeClr val="tx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E48FA5-56DC-5A49-9B91-4FECF6C417C2}"/>
              </a:ext>
            </a:extLst>
          </p:cNvPr>
          <p:cNvSpPr>
            <a:spLocks noGrp="1"/>
          </p:cNvSpPr>
          <p:nvPr>
            <p:ph type="ctrTitle"/>
          </p:nvPr>
        </p:nvSpPr>
        <p:spPr>
          <a:xfrm>
            <a:off x="643466" y="643467"/>
            <a:ext cx="10905059" cy="3330353"/>
          </a:xfrm>
          <a:effectLst>
            <a:outerShdw blurRad="50800" dist="38100" dir="2700000" algn="tl" rotWithShape="0">
              <a:prstClr val="black">
                <a:alpha val="40000"/>
              </a:prstClr>
            </a:outerShdw>
          </a:effectLst>
        </p:spPr>
        <p:txBody>
          <a:bodyPr>
            <a:normAutofit/>
          </a:bodyPr>
          <a:lstStyle/>
          <a:p>
            <a:pPr algn="ctr"/>
            <a:r>
              <a:rPr lang="en-US" dirty="0"/>
              <a:t>US gas prices compared to world events</a:t>
            </a:r>
            <a:br>
              <a:rPr lang="en-US" dirty="0"/>
            </a:br>
            <a:endParaRPr lang="en-US" dirty="0">
              <a:solidFill>
                <a:schemeClr val="bg1"/>
              </a:solidFill>
            </a:endParaRPr>
          </a:p>
        </p:txBody>
      </p:sp>
      <p:sp>
        <p:nvSpPr>
          <p:cNvPr id="3" name="Subtitle 2">
            <a:extLst>
              <a:ext uri="{FF2B5EF4-FFF2-40B4-BE49-F238E27FC236}">
                <a16:creationId xmlns:a16="http://schemas.microsoft.com/office/drawing/2014/main" id="{E300A9EC-A0F9-F445-8D8D-00D478A056C9}"/>
              </a:ext>
            </a:extLst>
          </p:cNvPr>
          <p:cNvSpPr>
            <a:spLocks noGrp="1"/>
          </p:cNvSpPr>
          <p:nvPr>
            <p:ph type="subTitle" idx="1"/>
          </p:nvPr>
        </p:nvSpPr>
        <p:spPr>
          <a:xfrm>
            <a:off x="643466" y="4133135"/>
            <a:ext cx="10902016" cy="1454510"/>
          </a:xfrm>
          <a:effectLst>
            <a:outerShdw blurRad="50800" dist="38100" dir="2700000" algn="tl" rotWithShape="0">
              <a:prstClr val="black">
                <a:alpha val="40000"/>
              </a:prstClr>
            </a:outerShdw>
          </a:effectLst>
        </p:spPr>
        <p:txBody>
          <a:bodyPr>
            <a:normAutofit/>
          </a:bodyPr>
          <a:lstStyle/>
          <a:p>
            <a:pPr algn="ctr"/>
            <a:r>
              <a:rPr lang="en-US" sz="1800" dirty="0"/>
              <a:t>Data analysis and visualization</a:t>
            </a:r>
          </a:p>
          <a:p>
            <a:pPr algn="ctr"/>
            <a:r>
              <a:rPr lang="en-US" sz="1800" dirty="0"/>
              <a:t>by</a:t>
            </a:r>
          </a:p>
          <a:p>
            <a:pPr algn="ctr"/>
            <a:r>
              <a:rPr lang="en-US" sz="1800" dirty="0">
                <a:solidFill>
                  <a:schemeClr val="bg1"/>
                </a:solidFill>
              </a:rPr>
              <a:t>Benjamin Harkins, Jay Cha &amp; Frank Kimani</a:t>
            </a:r>
          </a:p>
        </p:txBody>
      </p:sp>
      <p:cxnSp>
        <p:nvCxnSpPr>
          <p:cNvPr id="15" name="Straight Connector 10">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4102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3"/>
                                        </p:tgtEl>
                                      </p:cBhvr>
                                    </p:cmd>
                                  </p:childTnLst>
                                </p:cTn>
                              </p:par>
                            </p:childTnLst>
                          </p:cTn>
                        </p:par>
                      </p:childTnLst>
                    </p:cTn>
                  </p:par>
                </p:childTnLst>
              </p:cTn>
              <p:nextCondLst>
                <p:cond evt="onClick" delay="0">
                  <p:tgtEl>
                    <p:spTgt spid="13"/>
                  </p:tgtEl>
                </p:cond>
              </p:nextCondLst>
            </p:seq>
            <p:video>
              <p:cMediaNode mute="1">
                <p:cTn id="12" repeatCount="indefinite" fill="hold" display="0">
                  <p:stCondLst>
                    <p:cond delay="indefinite"/>
                  </p:stCondLst>
                </p:cTn>
                <p:tgtEl>
                  <p:spTgt spid="13"/>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Observations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Iraq War: During this time, there was a small upward trend on gas prices.</a:t>
            </a:r>
          </a:p>
          <a:p>
            <a:r>
              <a:rPr lang="en-US" dirty="0"/>
              <a:t>Other factors associated with up or down spikes include Katrina, the recession of 2008, Covid-19 pandemic, etc.</a:t>
            </a:r>
          </a:p>
          <a:p>
            <a:r>
              <a:rPr lang="en-US" dirty="0"/>
              <a:t>Note: We display other notable events as a reference to show what was happening at given times.</a:t>
            </a:r>
          </a:p>
          <a:p>
            <a:endParaRPr lang="en-US" dirty="0"/>
          </a:p>
        </p:txBody>
      </p:sp>
    </p:spTree>
    <p:extLst>
      <p:ext uri="{BB962C8B-B14F-4D97-AF65-F5344CB8AC3E}">
        <p14:creationId xmlns:p14="http://schemas.microsoft.com/office/powerpoint/2010/main" val="1309029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normAutofit/>
          </a:bodyPr>
          <a:lstStyle/>
          <a:p>
            <a:r>
              <a:rPr lang="en-US" dirty="0"/>
              <a:t>Based on the data and events surrounding it, we observe that major events have a correlation with upward or downward spikes in US gas prices.</a:t>
            </a:r>
          </a:p>
          <a:p>
            <a:r>
              <a:rPr lang="en-US" dirty="0"/>
              <a:t>Iraq: On our charts, we see during the timeframe of the Iraq war (the longest US military engagement) there was an upward trend in gas prices at the pump. </a:t>
            </a:r>
          </a:p>
          <a:p>
            <a:r>
              <a:rPr lang="en-US" dirty="0"/>
              <a:t>US Gas Prices: There is a notable upward trend in US gas prices at the pump some time after a major event occurs. </a:t>
            </a:r>
          </a:p>
          <a:p>
            <a:pPr lvl="1"/>
            <a:r>
              <a:rPr lang="en-US" dirty="0"/>
              <a:t>There is a notable spike associated with other events such as Hurricane Katrina, the recession of 2008,</a:t>
            </a:r>
          </a:p>
          <a:p>
            <a:pPr lvl="1"/>
            <a:r>
              <a:rPr lang="en-US" dirty="0"/>
              <a:t>There is a notable downward spike associated with Covid-19 pandemic and worldwide shutdowns.</a:t>
            </a:r>
          </a:p>
        </p:txBody>
      </p:sp>
    </p:spTree>
    <p:extLst>
      <p:ext uri="{BB962C8B-B14F-4D97-AF65-F5344CB8AC3E}">
        <p14:creationId xmlns:p14="http://schemas.microsoft.com/office/powerpoint/2010/main" val="1428043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normAutofit/>
          </a:bodyPr>
          <a:lstStyle/>
          <a:p>
            <a:r>
              <a:rPr lang="en-US" u="sng" dirty="0">
                <a:hlinkClick r:id="rId2"/>
              </a:rPr>
              <a:t>https://data.world/eia-wind/us-retail-gasoline-prices</a:t>
            </a:r>
            <a:endParaRPr lang="en-US" u="sng" dirty="0">
              <a:hlinkClick r:id="rId3"/>
            </a:endParaRPr>
          </a:p>
          <a:p>
            <a:r>
              <a:rPr lang="en-US" u="sng" dirty="0">
                <a:hlinkClick r:id="rId3"/>
              </a:rPr>
              <a:t>https://www.eia.gov/dnav/pet/pet_pri_gnd_dcus_nus_m.htm</a:t>
            </a:r>
            <a:endParaRPr lang="en-US" dirty="0"/>
          </a:p>
          <a:p>
            <a:r>
              <a:rPr lang="en-US" u="sng" dirty="0">
                <a:hlinkClick r:id="rId4"/>
              </a:rPr>
              <a:t>https://www.quandl.com/api/v3/datasets/OPEC/ORB.json</a:t>
            </a:r>
            <a:endParaRPr lang="en-US" dirty="0"/>
          </a:p>
          <a:p>
            <a:r>
              <a:rPr lang="en-US" u="sng" dirty="0">
                <a:hlinkClick r:id="rId5"/>
              </a:rPr>
              <a:t>https://data.bls.gov/timeseries/APU000074714</a:t>
            </a:r>
            <a:endParaRPr lang="en-US" u="sng" dirty="0"/>
          </a:p>
          <a:p>
            <a:r>
              <a:rPr lang="en-US" u="sng" dirty="0">
                <a:hlinkClick r:id="rId6"/>
              </a:rPr>
              <a:t>http://thedailyviz.com/2012/03/17/visualizing-gas-prices-by-state-income-and-time/</a:t>
            </a:r>
            <a:endParaRPr lang="en-US" u="sng" dirty="0"/>
          </a:p>
          <a:p>
            <a:r>
              <a:rPr lang="en-US" u="sng" dirty="0">
                <a:hlinkClick r:id="rId7"/>
              </a:rPr>
              <a:t>https://en.wikipedia.org/wiki/World_oil_market_chronology_from_2003#2004_to_2008:_rising_costs_of_oil</a:t>
            </a:r>
            <a:endParaRPr lang="en-US" dirty="0"/>
          </a:p>
        </p:txBody>
      </p:sp>
    </p:spTree>
    <p:extLst>
      <p:ext uri="{BB962C8B-B14F-4D97-AF65-F5344CB8AC3E}">
        <p14:creationId xmlns:p14="http://schemas.microsoft.com/office/powerpoint/2010/main" val="3020230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Goal of OUR Data Visualization </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The purpose of this website and group project is to explore the relationship between gas prices in the US and various historical events over a time of 28 years. It has been speculated that certain historical events have had some effect on the rise and fall of gas prices. This project is intended to show those relationships and prove or disprove whether they are significantly related or not.</a:t>
            </a:r>
          </a:p>
        </p:txBody>
      </p:sp>
    </p:spTree>
    <p:extLst>
      <p:ext uri="{BB962C8B-B14F-4D97-AF65-F5344CB8AC3E}">
        <p14:creationId xmlns:p14="http://schemas.microsoft.com/office/powerpoint/2010/main" val="2149678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err="1"/>
              <a:t>Datasource</a:t>
            </a:r>
            <a:r>
              <a:rPr lang="en-US" dirty="0"/>
              <a:t>(S)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Our </a:t>
            </a:r>
            <a:r>
              <a:rPr lang="en-US" dirty="0" err="1"/>
              <a:t>datasource</a:t>
            </a:r>
            <a:r>
              <a:rPr lang="en-US" dirty="0"/>
              <a:t>(s) is mainly from </a:t>
            </a:r>
            <a:r>
              <a:rPr lang="en-US" dirty="0" err="1"/>
              <a:t>Dataworld</a:t>
            </a:r>
            <a:r>
              <a:rPr lang="en-US" dirty="0"/>
              <a:t>: </a:t>
            </a:r>
            <a:r>
              <a:rPr lang="en-US" u="sng" dirty="0">
                <a:hlinkClick r:id="rId2"/>
              </a:rPr>
              <a:t>https://data.world/eia-wind/us-retail-gasoline-prices</a:t>
            </a:r>
            <a:r>
              <a:rPr lang="en-US" dirty="0"/>
              <a:t> </a:t>
            </a:r>
          </a:p>
          <a:p>
            <a:r>
              <a:rPr lang="en-US" dirty="0"/>
              <a:t>We pulled a csv file of the Weekly Prices between 1993-2021 (28 years)</a:t>
            </a:r>
          </a:p>
        </p:txBody>
      </p:sp>
    </p:spTree>
    <p:extLst>
      <p:ext uri="{BB962C8B-B14F-4D97-AF65-F5344CB8AC3E}">
        <p14:creationId xmlns:p14="http://schemas.microsoft.com/office/powerpoint/2010/main" val="1716740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Data Retrieval/Analysis Technologies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b="1" dirty="0"/>
              <a:t>Data retrieval:</a:t>
            </a:r>
            <a:r>
              <a:rPr lang="en-US" dirty="0"/>
              <a:t> csv, json, flask </a:t>
            </a:r>
            <a:r>
              <a:rPr lang="en-US" dirty="0" err="1"/>
              <a:t>api</a:t>
            </a:r>
            <a:endParaRPr lang="en-US" dirty="0"/>
          </a:p>
          <a:p>
            <a:r>
              <a:rPr lang="en-US" b="1" dirty="0"/>
              <a:t>Data storage:</a:t>
            </a:r>
            <a:r>
              <a:rPr lang="en-US" dirty="0"/>
              <a:t> </a:t>
            </a:r>
            <a:r>
              <a:rPr lang="en-US" dirty="0" err="1"/>
              <a:t>mongoDB</a:t>
            </a:r>
            <a:endParaRPr lang="en-US" dirty="0"/>
          </a:p>
          <a:p>
            <a:r>
              <a:rPr lang="en-US" b="1" dirty="0"/>
              <a:t>Front end:</a:t>
            </a:r>
            <a:r>
              <a:rPr lang="en-US" dirty="0"/>
              <a:t> HTML,CSS,JS, Bootstrap, D3, </a:t>
            </a:r>
            <a:r>
              <a:rPr lang="en-US" dirty="0" err="1"/>
              <a:t>Plotly</a:t>
            </a:r>
            <a:endParaRPr lang="en-US" dirty="0"/>
          </a:p>
          <a:p>
            <a:r>
              <a:rPr lang="en-US" b="1" dirty="0"/>
              <a:t>Other: </a:t>
            </a:r>
            <a:r>
              <a:rPr lang="en-US" dirty="0"/>
              <a:t>Animate Scroll Library</a:t>
            </a:r>
          </a:p>
        </p:txBody>
      </p:sp>
    </p:spTree>
    <p:extLst>
      <p:ext uri="{BB962C8B-B14F-4D97-AF65-F5344CB8AC3E}">
        <p14:creationId xmlns:p14="http://schemas.microsoft.com/office/powerpoint/2010/main" val="2896449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Charts</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Iraq War: Aimed to show the correlation between the Iraq war and US gas prices.</a:t>
            </a:r>
          </a:p>
          <a:p>
            <a:r>
              <a:rPr lang="en-US" dirty="0"/>
              <a:t>Other Years: Gas prices comparison and orange tooltip feature to show other world events including the 2008 Recession, Hurricane Katrina, Nigeria militant attacks on oil pipeline and threats of Israeli attack on Iran.</a:t>
            </a:r>
          </a:p>
          <a:p>
            <a:r>
              <a:rPr lang="en-US" dirty="0"/>
              <a:t>The chart slider helps narrow down to a given time</a:t>
            </a:r>
          </a:p>
          <a:p>
            <a:endParaRPr lang="en-US" dirty="0"/>
          </a:p>
        </p:txBody>
      </p:sp>
    </p:spTree>
    <p:extLst>
      <p:ext uri="{BB962C8B-B14F-4D97-AF65-F5344CB8AC3E}">
        <p14:creationId xmlns:p14="http://schemas.microsoft.com/office/powerpoint/2010/main" val="3455887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Charts - Iraq</a:t>
            </a:r>
          </a:p>
        </p:txBody>
      </p:sp>
      <p:pic>
        <p:nvPicPr>
          <p:cNvPr id="5" name="Content Placeholder 4" descr="Chart&#10;&#10;Description automatically generated">
            <a:extLst>
              <a:ext uri="{FF2B5EF4-FFF2-40B4-BE49-F238E27FC236}">
                <a16:creationId xmlns:a16="http://schemas.microsoft.com/office/drawing/2014/main" id="{6F83EB03-8D3F-A249-A9E9-9C5D0C3C38D7}"/>
              </a:ext>
            </a:extLst>
          </p:cNvPr>
          <p:cNvPicPr>
            <a:picLocks noGrp="1" noChangeAspect="1"/>
          </p:cNvPicPr>
          <p:nvPr>
            <p:ph idx="1"/>
          </p:nvPr>
        </p:nvPicPr>
        <p:blipFill>
          <a:blip r:embed="rId2"/>
          <a:stretch>
            <a:fillRect/>
          </a:stretch>
        </p:blipFill>
        <p:spPr>
          <a:xfrm>
            <a:off x="581025" y="2412581"/>
            <a:ext cx="11029950" cy="3491750"/>
          </a:xfrm>
        </p:spPr>
      </p:pic>
    </p:spTree>
    <p:extLst>
      <p:ext uri="{BB962C8B-B14F-4D97-AF65-F5344CB8AC3E}">
        <p14:creationId xmlns:p14="http://schemas.microsoft.com/office/powerpoint/2010/main" val="2345922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Charts - Other</a:t>
            </a:r>
          </a:p>
        </p:txBody>
      </p:sp>
      <p:pic>
        <p:nvPicPr>
          <p:cNvPr id="7" name="Content Placeholder 6" descr="Graphical user interface, chart, line chart&#10;&#10;Description automatically generated">
            <a:extLst>
              <a:ext uri="{FF2B5EF4-FFF2-40B4-BE49-F238E27FC236}">
                <a16:creationId xmlns:a16="http://schemas.microsoft.com/office/drawing/2014/main" id="{9602A36D-F1D9-0E4B-BEEA-96B5150D8B4E}"/>
              </a:ext>
            </a:extLst>
          </p:cNvPr>
          <p:cNvPicPr>
            <a:picLocks noGrp="1" noChangeAspect="1"/>
          </p:cNvPicPr>
          <p:nvPr>
            <p:ph idx="1"/>
          </p:nvPr>
        </p:nvPicPr>
        <p:blipFill>
          <a:blip r:embed="rId2"/>
          <a:stretch>
            <a:fillRect/>
          </a:stretch>
        </p:blipFill>
        <p:spPr>
          <a:xfrm>
            <a:off x="581025" y="2528065"/>
            <a:ext cx="11029950" cy="3260782"/>
          </a:xfrm>
        </p:spPr>
      </p:pic>
    </p:spTree>
    <p:extLst>
      <p:ext uri="{BB962C8B-B14F-4D97-AF65-F5344CB8AC3E}">
        <p14:creationId xmlns:p14="http://schemas.microsoft.com/office/powerpoint/2010/main" val="1774490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Data table</a:t>
            </a:r>
          </a:p>
        </p:txBody>
      </p:sp>
      <p:pic>
        <p:nvPicPr>
          <p:cNvPr id="9" name="Content Placeholder 8" descr="Table&#10;&#10;Description automatically generated">
            <a:extLst>
              <a:ext uri="{FF2B5EF4-FFF2-40B4-BE49-F238E27FC236}">
                <a16:creationId xmlns:a16="http://schemas.microsoft.com/office/drawing/2014/main" id="{D62B8F5C-23AE-2445-A840-1D5C74F4C2FE}"/>
              </a:ext>
            </a:extLst>
          </p:cNvPr>
          <p:cNvPicPr>
            <a:picLocks noGrp="1" noChangeAspect="1"/>
          </p:cNvPicPr>
          <p:nvPr>
            <p:ph idx="1"/>
          </p:nvPr>
        </p:nvPicPr>
        <p:blipFill>
          <a:blip r:embed="rId2"/>
          <a:stretch>
            <a:fillRect/>
          </a:stretch>
        </p:blipFill>
        <p:spPr>
          <a:xfrm>
            <a:off x="2108200" y="2418556"/>
            <a:ext cx="7975600" cy="3479800"/>
          </a:xfrm>
        </p:spPr>
      </p:pic>
    </p:spTree>
    <p:extLst>
      <p:ext uri="{BB962C8B-B14F-4D97-AF65-F5344CB8AC3E}">
        <p14:creationId xmlns:p14="http://schemas.microsoft.com/office/powerpoint/2010/main" val="1729579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847E-FACA-704B-8D5D-64053BCFCE2B}"/>
              </a:ext>
            </a:extLst>
          </p:cNvPr>
          <p:cNvSpPr>
            <a:spLocks noGrp="1"/>
          </p:cNvSpPr>
          <p:nvPr>
            <p:ph type="title"/>
          </p:nvPr>
        </p:nvSpPr>
        <p:spPr/>
        <p:txBody>
          <a:bodyPr/>
          <a:lstStyle/>
          <a:p>
            <a:r>
              <a:rPr lang="en-US" dirty="0"/>
              <a:t>Comparison</a:t>
            </a:r>
          </a:p>
        </p:txBody>
      </p:sp>
      <p:sp>
        <p:nvSpPr>
          <p:cNvPr id="3" name="Content Placeholder 2">
            <a:extLst>
              <a:ext uri="{FF2B5EF4-FFF2-40B4-BE49-F238E27FC236}">
                <a16:creationId xmlns:a16="http://schemas.microsoft.com/office/drawing/2014/main" id="{39A2D430-5540-1B49-AB4B-9CD18BF1D15F}"/>
              </a:ext>
            </a:extLst>
          </p:cNvPr>
          <p:cNvSpPr>
            <a:spLocks noGrp="1"/>
          </p:cNvSpPr>
          <p:nvPr>
            <p:ph idx="1"/>
          </p:nvPr>
        </p:nvSpPr>
        <p:spPr/>
        <p:txBody>
          <a:bodyPr/>
          <a:lstStyle/>
          <a:p>
            <a:r>
              <a:rPr lang="en-US" dirty="0"/>
              <a:t>Visualization of US gas prices each year during that timeframe(1993-2020).</a:t>
            </a:r>
          </a:p>
          <a:p>
            <a:r>
              <a:rPr lang="en-US" dirty="0"/>
              <a:t>On the charts, </a:t>
            </a:r>
            <a:r>
              <a:rPr lang="en-US" dirty="0" err="1"/>
              <a:t>plotly</a:t>
            </a:r>
            <a:r>
              <a:rPr lang="en-US" dirty="0"/>
              <a:t> tooltips display the price per gallon(and events if any) at a given time</a:t>
            </a:r>
          </a:p>
          <a:p>
            <a:endParaRPr lang="en-US" dirty="0"/>
          </a:p>
        </p:txBody>
      </p:sp>
    </p:spTree>
    <p:extLst>
      <p:ext uri="{BB962C8B-B14F-4D97-AF65-F5344CB8AC3E}">
        <p14:creationId xmlns:p14="http://schemas.microsoft.com/office/powerpoint/2010/main" val="3748351772"/>
      </p:ext>
    </p:extLst>
  </p:cSld>
  <p:clrMapOvr>
    <a:masterClrMapping/>
  </p:clrMapOvr>
</p:sld>
</file>

<file path=ppt/theme/theme1.xml><?xml version="1.0" encoding="utf-8"?>
<a:theme xmlns:a="http://schemas.openxmlformats.org/drawingml/2006/main" name="DividendVTI">
  <a:themeElements>
    <a:clrScheme name="Slipstream">
      <a:dk1>
        <a:srgbClr val="000000"/>
      </a:dk1>
      <a:lt1>
        <a:srgbClr val="FFFFFF"/>
      </a:lt1>
      <a:dk2>
        <a:srgbClr val="212745"/>
      </a:dk2>
      <a:lt2>
        <a:srgbClr val="B4DCFA"/>
      </a:lt2>
      <a:accent1>
        <a:srgbClr val="4E67C8"/>
      </a:accent1>
      <a:accent2>
        <a:srgbClr val="16A1D2"/>
      </a:accent2>
      <a:accent3>
        <a:srgbClr val="76A53A"/>
      </a:accent3>
      <a:accent4>
        <a:srgbClr val="4BA68D"/>
      </a:accent4>
      <a:accent5>
        <a:srgbClr val="FA6B00"/>
      </a:accent5>
      <a:accent6>
        <a:srgbClr val="F14124"/>
      </a:accent6>
      <a:hlink>
        <a:srgbClr val="398470"/>
      </a:hlink>
      <a:folHlink>
        <a:srgbClr val="347FA7"/>
      </a:folHlink>
    </a:clrScheme>
    <a:fontScheme name="Dividend">
      <a:majorFont>
        <a:latin typeface="Univers Condensed"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Univers"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272</TotalTime>
  <Words>567</Words>
  <Application>Microsoft Macintosh PowerPoint</Application>
  <PresentationFormat>Widescreen</PresentationFormat>
  <Paragraphs>41</Paragraphs>
  <Slides>12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Univers</vt:lpstr>
      <vt:lpstr>Univers Condensed</vt:lpstr>
      <vt:lpstr>Wingdings 2</vt:lpstr>
      <vt:lpstr>DividendVTI</vt:lpstr>
      <vt:lpstr>US gas prices compared to world events </vt:lpstr>
      <vt:lpstr>Goal of OUR Data Visualization </vt:lpstr>
      <vt:lpstr>Datasource(S)</vt:lpstr>
      <vt:lpstr>Data Retrieval/Analysis Technologies</vt:lpstr>
      <vt:lpstr>Charts</vt:lpstr>
      <vt:lpstr>Charts - Iraq</vt:lpstr>
      <vt:lpstr>Charts - Other</vt:lpstr>
      <vt:lpstr>Data table</vt:lpstr>
      <vt:lpstr>Comparison</vt:lpstr>
      <vt:lpstr>Observations</vt:lpstr>
      <vt:lpstr>DATA Analysis</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 gas prices compared to world events </dc:title>
  <dc:creator>Stacy Maina</dc:creator>
  <cp:lastModifiedBy>Stacy Maina</cp:lastModifiedBy>
  <cp:revision>31</cp:revision>
  <dcterms:created xsi:type="dcterms:W3CDTF">2021-06-10T02:18:33Z</dcterms:created>
  <dcterms:modified xsi:type="dcterms:W3CDTF">2021-06-10T23:51:24Z</dcterms:modified>
</cp:coreProperties>
</file>

<file path=docProps/thumbnail.jpeg>
</file>